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06" r:id="rId2"/>
    <p:sldId id="776" r:id="rId3"/>
    <p:sldId id="768" r:id="rId4"/>
    <p:sldId id="796" r:id="rId5"/>
    <p:sldId id="797" r:id="rId6"/>
    <p:sldId id="798" r:id="rId7"/>
    <p:sldId id="799" r:id="rId8"/>
    <p:sldId id="800" r:id="rId9"/>
    <p:sldId id="801" r:id="rId10"/>
    <p:sldId id="761" r:id="rId11"/>
  </p:sldIdLst>
  <p:sldSz cx="12195175" cy="6859588"/>
  <p:notesSz cx="6858000" cy="9144000"/>
  <p:defaultTextStyle>
    <a:defPPr>
      <a:defRPr lang="zh-CN"/>
    </a:defPPr>
    <a:lvl1pPr algn="l" defTabSz="1112520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555625" indent="-98425" algn="l" defTabSz="1112520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113155" indent="-198755" algn="l" defTabSz="1112520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670050" indent="-298450" algn="l" defTabSz="1112520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227580" indent="-398780" algn="l" defTabSz="1112520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3719"/>
    <a:srgbClr val="7BF831"/>
    <a:srgbClr val="00FF00"/>
    <a:srgbClr val="57E6D7"/>
    <a:srgbClr val="3366FF"/>
    <a:srgbClr val="FF9900"/>
    <a:srgbClr val="FF056E"/>
    <a:srgbClr val="3C1E92"/>
    <a:srgbClr val="D00000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1" autoAdjust="0"/>
    <p:restoredTop sz="96208" autoAdjust="0"/>
  </p:normalViewPr>
  <p:slideViewPr>
    <p:cSldViewPr>
      <p:cViewPr varScale="1">
        <p:scale>
          <a:sx n="117" d="100"/>
          <a:sy n="117" d="100"/>
        </p:scale>
        <p:origin x="200" y="216"/>
      </p:cViewPr>
      <p:guideLst>
        <p:guide orient="horz" pos="3748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3568" y="184"/>
      </p:cViewPr>
      <p:guideLst>
        <p:guide orient="horz" pos="287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92240-AAD8-8A40-B472-4B2BB0E3C869}" type="datetimeFigureOut">
              <a:rPr kumimoji="1" lang="zh-CN" altLang="en-US" smtClean="0"/>
              <a:t>2020/3/30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3428E-1752-044E-8E84-1206952236C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65965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11379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11379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A96FE60-AC88-4099-828E-6EAB92C99598}" type="datetimeFigureOut">
              <a:rPr lang="zh-CN" altLang="en-US"/>
              <a:t>2020/3/30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11379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174F2B2-5209-471A-A08A-9815279348B7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912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14641" y="2130922"/>
            <a:ext cx="10365898" cy="147036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8" y="3887101"/>
            <a:ext cx="8536623" cy="1753005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556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71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85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42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99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5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 l="24357" t="20841" r="9236" b="13012"/>
          <a:stretch>
            <a:fillRect/>
          </a:stretch>
        </p:blipFill>
        <p:spPr bwMode="auto">
          <a:xfrm>
            <a:off x="-46081" y="770"/>
            <a:ext cx="12241256" cy="68588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370" y="5662042"/>
            <a:ext cx="12159806" cy="1080120"/>
          </a:xfrm>
          <a:prstGeom prst="rect">
            <a:avLst/>
          </a:prstGeom>
        </p:spPr>
      </p:pic>
      <p:pic>
        <p:nvPicPr>
          <p:cNvPr id="8" name="图片 7" descr="图片包含 游戏机, 画&#10;&#10;描述已自动生成">
            <a:extLst>
              <a:ext uri="{FF2B5EF4-FFF2-40B4-BE49-F238E27FC236}">
                <a16:creationId xmlns:a16="http://schemas.microsoft.com/office/drawing/2014/main" id="{362473A1-D8EB-F942-B9AB-8A07F0463A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995" y="5925920"/>
            <a:ext cx="2164554" cy="551842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6948" y="802071"/>
            <a:ext cx="7056784" cy="611034"/>
          </a:xfrm>
        </p:spPr>
        <p:txBody>
          <a:bodyPr>
            <a:noAutofit/>
          </a:bodyPr>
          <a:lstStyle>
            <a:lvl1pPr algn="l">
              <a:defRPr sz="3600" b="1" u="none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949" y="1557586"/>
            <a:ext cx="11593286" cy="4714478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71320" marR="0" indent="0" algn="l" defTabSz="111252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en-US" altLang="zh-CN" dirty="0"/>
              <a:t>From KPI to ROI </a:t>
            </a:r>
          </a:p>
          <a:p>
            <a:pPr lvl="3"/>
            <a:endParaRPr lang="zh-CN" altLang="en-US" dirty="0"/>
          </a:p>
        </p:txBody>
      </p:sp>
      <p:pic>
        <p:nvPicPr>
          <p:cNvPr id="38913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218268" cy="798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7"/>
          <p:cNvSpPr txBox="1"/>
          <p:nvPr userDrawn="1"/>
        </p:nvSpPr>
        <p:spPr bwMode="auto">
          <a:xfrm>
            <a:off x="2065139" y="119167"/>
            <a:ext cx="7560840" cy="646331"/>
          </a:xfrm>
          <a:prstGeom prst="rect">
            <a:avLst/>
          </a:prstGeom>
          <a:noFill/>
          <a:ln w="9525">
            <a:noFill/>
            <a:prstDash val="lgDash"/>
            <a:miter lim="800000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zh-CN" altLang="en-US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标题 1"/>
          <p:cNvSpPr>
            <a:spLocks noGrp="1"/>
          </p:cNvSpPr>
          <p:nvPr>
            <p:ph type="title"/>
          </p:nvPr>
        </p:nvSpPr>
        <p:spPr>
          <a:xfrm>
            <a:off x="336948" y="802071"/>
            <a:ext cx="7056784" cy="611034"/>
          </a:xfrm>
        </p:spPr>
        <p:txBody>
          <a:bodyPr>
            <a:noAutofit/>
          </a:bodyPr>
          <a:lstStyle>
            <a:lvl1pPr algn="l">
              <a:defRPr sz="3600" b="1" u="none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7" name="内容占位符 2"/>
          <p:cNvSpPr>
            <a:spLocks noGrp="1"/>
          </p:cNvSpPr>
          <p:nvPr>
            <p:ph idx="1"/>
          </p:nvPr>
        </p:nvSpPr>
        <p:spPr>
          <a:xfrm>
            <a:off x="336949" y="1557586"/>
            <a:ext cx="11593286" cy="4714478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71320" marR="0" indent="0" algn="l" defTabSz="111252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2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en-US" altLang="zh-CN" dirty="0"/>
              <a:t>From KPI to ROI </a:t>
            </a:r>
          </a:p>
          <a:p>
            <a:pPr lvl="3"/>
            <a:endParaRPr lang="zh-CN" alt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6"/>
          <p:cNvSpPr txBox="1">
            <a:spLocks noChangeArrowheads="1"/>
          </p:cNvSpPr>
          <p:nvPr userDrawn="1"/>
        </p:nvSpPr>
        <p:spPr bwMode="auto">
          <a:xfrm>
            <a:off x="10650538" y="6540500"/>
            <a:ext cx="1558925" cy="3381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11252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11252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11252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11252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en-US" altLang="zh-CN" sz="1600">
                <a:solidFill>
                  <a:schemeClr val="bg1"/>
                </a:solidFill>
              </a:rPr>
              <a:t>From KPI To ROI 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2B5DB-DC4A-471D-8BB5-DE1AA9BABD40}" type="datetimeFigureOut">
              <a:rPr lang="zh-CN" altLang="en-US" smtClean="0"/>
              <a:t>2020/3/30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F5791-85C4-45CA-BC8F-4EAC80EBF0A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2B5DB-DC4A-471D-8BB5-DE1AA9BABD40}" type="datetimeFigureOut">
              <a:rPr lang="zh-CN" altLang="en-US"/>
              <a:t>2020/3/30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F5791-85C4-45CA-BC8F-4EAC80EBF0A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5975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111420" tIns="55710" rIns="111420" bIns="5571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5975" cy="4527550"/>
          </a:xfrm>
          <a:prstGeom prst="rect">
            <a:avLst/>
          </a:prstGeom>
          <a:noFill/>
          <a:ln>
            <a:noFill/>
          </a:ln>
        </p:spPr>
        <p:txBody>
          <a:bodyPr vert="horz" wrap="square" lIns="111420" tIns="55710" rIns="111420" bIns="5571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7938"/>
            <a:ext cx="2846388" cy="365125"/>
          </a:xfrm>
          <a:prstGeom prst="rect">
            <a:avLst/>
          </a:prstGeom>
        </p:spPr>
        <p:txBody>
          <a:bodyPr vert="horz" lIns="111420" tIns="55710" rIns="111420" bIns="55710" rtlCol="0" anchor="ctr"/>
          <a:lstStyle>
            <a:lvl1pPr algn="l" defTabSz="1113790" eaLnBrk="1" fontAlgn="auto" hangingPunct="1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302B5DB-DC4A-471D-8BB5-DE1AA9BABD40}" type="datetimeFigureOut">
              <a:rPr lang="zh-CN" altLang="en-US"/>
              <a:t>2020/3/30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7188" y="6357938"/>
            <a:ext cx="3860800" cy="365125"/>
          </a:xfrm>
          <a:prstGeom prst="rect">
            <a:avLst/>
          </a:prstGeom>
        </p:spPr>
        <p:txBody>
          <a:bodyPr vert="horz" lIns="111420" tIns="55710" rIns="111420" bIns="55710" rtlCol="0" anchor="ctr"/>
          <a:lstStyle>
            <a:lvl1pPr algn="ctr" defTabSz="1113790" eaLnBrk="1" fontAlgn="auto" hangingPunct="1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188" y="6357938"/>
            <a:ext cx="2846387" cy="365125"/>
          </a:xfrm>
          <a:prstGeom prst="rect">
            <a:avLst/>
          </a:prstGeom>
        </p:spPr>
        <p:txBody>
          <a:bodyPr vert="horz" wrap="square" lIns="111420" tIns="55710" rIns="111420" bIns="55710" numCol="1" anchor="ctr" anchorCtr="0" compatLnSpc="1"/>
          <a:lstStyle>
            <a:lvl1pPr algn="r" eaLnBrk="1" hangingPunct="1">
              <a:defRPr sz="15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470F5791-85C4-45CA-BC8F-4EAC80EBF0A6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slow">
    <p:push dir="u"/>
  </p:transition>
  <p:txStyles>
    <p:titleStyle>
      <a:lvl1pPr algn="ctr" defTabSz="1112520" rtl="0" eaLnBrk="0" fontAlgn="base" hangingPunct="0">
        <a:spcBef>
          <a:spcPct val="0"/>
        </a:spcBef>
        <a:spcAft>
          <a:spcPct val="0"/>
        </a:spcAft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112520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1112520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1112520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1112520" rtl="0" eaLnBrk="0" fontAlgn="base" hangingPunct="0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1112520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1112520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1112520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1112520" rtl="0" fontAlgn="base">
        <a:spcBef>
          <a:spcPct val="0"/>
        </a:spcBef>
        <a:spcAft>
          <a:spcPct val="0"/>
        </a:spcAft>
        <a:defRPr sz="5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417830" indent="-417830" algn="l" defTabSz="11125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4875" indent="-347980" algn="l" defTabSz="11125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92555" indent="-278130" algn="l" defTabSz="11125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9450" indent="-278130" algn="l" defTabSz="11125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06980" indent="-278130" algn="l" defTabSz="111252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63875" indent="-278765" algn="l" defTabSz="11137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21405" indent="-278765" algn="l" defTabSz="11137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78300" indent="-278765" algn="l" defTabSz="11137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35195" indent="-278765" algn="l" defTabSz="11137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689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71320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821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8574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42640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9953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57065" algn="l" defTabSz="111379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___.xls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52971" y="2001034"/>
            <a:ext cx="11161240" cy="1428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XXX</a:t>
            </a:r>
            <a:r>
              <a:rPr lang="zh-CN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项目实施方案</a:t>
            </a: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005255" y="3269982"/>
            <a:ext cx="184666" cy="3180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aseline="30000"/>
              <a:t> </a:t>
            </a:r>
            <a:endParaRPr lang="zh-CN" altLang="en-US" dirty="0"/>
          </a:p>
        </p:txBody>
      </p:sp>
      <p:pic>
        <p:nvPicPr>
          <p:cNvPr id="3" name="图片 2" descr="未命名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3097"/>
            <a:ext cx="12218268" cy="5425133"/>
          </a:xfrm>
          <a:prstGeom prst="rect">
            <a:avLst/>
          </a:prstGeom>
        </p:spPr>
      </p:pic>
      <p:pic>
        <p:nvPicPr>
          <p:cNvPr id="7" name="图片 6" descr="图片包含 游戏机, 画&#10;&#10;描述已自动生成">
            <a:extLst>
              <a:ext uri="{FF2B5EF4-FFF2-40B4-BE49-F238E27FC236}">
                <a16:creationId xmlns:a16="http://schemas.microsoft.com/office/drawing/2014/main" id="{B97E9E85-B5E1-4244-B9A9-AA22E7694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995" y="5806058"/>
            <a:ext cx="2164554" cy="551842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1109" y="161152"/>
            <a:ext cx="60025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序</a:t>
            </a:r>
            <a:endParaRPr lang="zh-CN" altLang="en-US" sz="3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8"/>
          <p:cNvSpPr txBox="1">
            <a:spLocks noChangeArrowheads="1"/>
          </p:cNvSpPr>
          <p:nvPr/>
        </p:nvSpPr>
        <p:spPr bwMode="auto">
          <a:xfrm>
            <a:off x="4806628" y="2165588"/>
            <a:ext cx="40272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9pPr>
          </a:lstStyle>
          <a:p>
            <a:r>
              <a:rPr kumimoji="0"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项目背景</a:t>
            </a:r>
            <a:r>
              <a:rPr kumimoji="0" lang="en-US" altLang="zh-CN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,</a:t>
            </a:r>
            <a:r>
              <a:rPr kumimoji="0"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目标</a:t>
            </a:r>
            <a:r>
              <a:rPr kumimoji="0" lang="en-US" altLang="zh-CN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,</a:t>
            </a:r>
            <a:r>
              <a:rPr kumimoji="0"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范围</a:t>
            </a:r>
          </a:p>
        </p:txBody>
      </p:sp>
      <p:sp>
        <p:nvSpPr>
          <p:cNvPr id="14" name="同心圆 3"/>
          <p:cNvSpPr>
            <a:spLocks/>
          </p:cNvSpPr>
          <p:nvPr/>
        </p:nvSpPr>
        <p:spPr bwMode="auto">
          <a:xfrm>
            <a:off x="4230564" y="5837996"/>
            <a:ext cx="336550" cy="336550"/>
          </a:xfrm>
          <a:custGeom>
            <a:avLst/>
            <a:gdLst>
              <a:gd name="T0" fmla="*/ 0 w 479038"/>
              <a:gd name="T1" fmla="*/ 118222 h 479038"/>
              <a:gd name="T2" fmla="*/ 118222 w 479038"/>
              <a:gd name="T3" fmla="*/ 0 h 479038"/>
              <a:gd name="T4" fmla="*/ 236445 w 479038"/>
              <a:gd name="T5" fmla="*/ 118222 h 479038"/>
              <a:gd name="T6" fmla="*/ 118222 w 479038"/>
              <a:gd name="T7" fmla="*/ 236445 h 479038"/>
              <a:gd name="T8" fmla="*/ 0 w 479038"/>
              <a:gd name="T9" fmla="*/ 118222 h 479038"/>
              <a:gd name="T10" fmla="*/ 41541 w 479038"/>
              <a:gd name="T11" fmla="*/ 118222 h 479038"/>
              <a:gd name="T12" fmla="*/ 118222 w 479038"/>
              <a:gd name="T13" fmla="*/ 194904 h 479038"/>
              <a:gd name="T14" fmla="*/ 194904 w 479038"/>
              <a:gd name="T15" fmla="*/ 118222 h 479038"/>
              <a:gd name="T16" fmla="*/ 118222 w 479038"/>
              <a:gd name="T17" fmla="*/ 41541 h 479038"/>
              <a:gd name="T18" fmla="*/ 41541 w 479038"/>
              <a:gd name="T19" fmla="*/ 118222 h 4790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79038" h="479038">
                <a:moveTo>
                  <a:pt x="0" y="239519"/>
                </a:moveTo>
                <a:cubicBezTo>
                  <a:pt x="0" y="107236"/>
                  <a:pt x="107236" y="0"/>
                  <a:pt x="239519" y="0"/>
                </a:cubicBezTo>
                <a:cubicBezTo>
                  <a:pt x="371802" y="0"/>
                  <a:pt x="479038" y="107236"/>
                  <a:pt x="479038" y="239519"/>
                </a:cubicBezTo>
                <a:cubicBezTo>
                  <a:pt x="479038" y="371802"/>
                  <a:pt x="371802" y="479038"/>
                  <a:pt x="239519" y="479038"/>
                </a:cubicBezTo>
                <a:cubicBezTo>
                  <a:pt x="107236" y="479038"/>
                  <a:pt x="0" y="371802"/>
                  <a:pt x="0" y="239519"/>
                </a:cubicBezTo>
                <a:close/>
                <a:moveTo>
                  <a:pt x="84162" y="239519"/>
                </a:moveTo>
                <a:cubicBezTo>
                  <a:pt x="84162" y="325320"/>
                  <a:pt x="153718" y="394876"/>
                  <a:pt x="239519" y="394876"/>
                </a:cubicBezTo>
                <a:cubicBezTo>
                  <a:pt x="325320" y="394876"/>
                  <a:pt x="394876" y="325320"/>
                  <a:pt x="394876" y="239519"/>
                </a:cubicBezTo>
                <a:cubicBezTo>
                  <a:pt x="394876" y="153718"/>
                  <a:pt x="325320" y="84162"/>
                  <a:pt x="239519" y="84162"/>
                </a:cubicBezTo>
                <a:cubicBezTo>
                  <a:pt x="153718" y="84162"/>
                  <a:pt x="84162" y="153718"/>
                  <a:pt x="84162" y="239519"/>
                </a:cubicBezTo>
                <a:close/>
              </a:path>
            </a:pathLst>
          </a:custGeom>
          <a:noFill/>
          <a:ln w="19050" cap="flat" cmpd="sng">
            <a:solidFill>
              <a:srgbClr val="2078E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7" name="文本框 16"/>
          <p:cNvSpPr txBox="1">
            <a:spLocks noChangeArrowheads="1"/>
          </p:cNvSpPr>
          <p:nvPr/>
        </p:nvSpPr>
        <p:spPr bwMode="auto">
          <a:xfrm>
            <a:off x="4806628" y="3101692"/>
            <a:ext cx="27860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9pPr>
          </a:lstStyle>
          <a:p>
            <a:pPr eaLnBrk="1" hangingPunct="1">
              <a:buFontTx/>
              <a:buNone/>
            </a:pPr>
            <a:r>
              <a:rPr kumimoji="0"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项目总体计划</a:t>
            </a:r>
            <a:endParaRPr kumimoji="0" lang="zh-CN" altLang="en-US" sz="3200" dirty="0">
              <a:latin typeface="Arial" charset="0"/>
            </a:endParaRPr>
          </a:p>
        </p:txBody>
      </p:sp>
      <p:sp>
        <p:nvSpPr>
          <p:cNvPr id="18" name="同心圆 17"/>
          <p:cNvSpPr>
            <a:spLocks/>
          </p:cNvSpPr>
          <p:nvPr/>
        </p:nvSpPr>
        <p:spPr bwMode="auto">
          <a:xfrm>
            <a:off x="4230564" y="3101692"/>
            <a:ext cx="336550" cy="336550"/>
          </a:xfrm>
          <a:custGeom>
            <a:avLst/>
            <a:gdLst>
              <a:gd name="T0" fmla="*/ 0 w 479038"/>
              <a:gd name="T1" fmla="*/ 118222 h 479038"/>
              <a:gd name="T2" fmla="*/ 118222 w 479038"/>
              <a:gd name="T3" fmla="*/ 0 h 479038"/>
              <a:gd name="T4" fmla="*/ 236445 w 479038"/>
              <a:gd name="T5" fmla="*/ 118222 h 479038"/>
              <a:gd name="T6" fmla="*/ 118222 w 479038"/>
              <a:gd name="T7" fmla="*/ 236445 h 479038"/>
              <a:gd name="T8" fmla="*/ 0 w 479038"/>
              <a:gd name="T9" fmla="*/ 118222 h 479038"/>
              <a:gd name="T10" fmla="*/ 41541 w 479038"/>
              <a:gd name="T11" fmla="*/ 118222 h 479038"/>
              <a:gd name="T12" fmla="*/ 118222 w 479038"/>
              <a:gd name="T13" fmla="*/ 194904 h 479038"/>
              <a:gd name="T14" fmla="*/ 194904 w 479038"/>
              <a:gd name="T15" fmla="*/ 118222 h 479038"/>
              <a:gd name="T16" fmla="*/ 118222 w 479038"/>
              <a:gd name="T17" fmla="*/ 41541 h 479038"/>
              <a:gd name="T18" fmla="*/ 41541 w 479038"/>
              <a:gd name="T19" fmla="*/ 118222 h 4790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79038" h="479038">
                <a:moveTo>
                  <a:pt x="0" y="239519"/>
                </a:moveTo>
                <a:cubicBezTo>
                  <a:pt x="0" y="107236"/>
                  <a:pt x="107236" y="0"/>
                  <a:pt x="239519" y="0"/>
                </a:cubicBezTo>
                <a:cubicBezTo>
                  <a:pt x="371802" y="0"/>
                  <a:pt x="479038" y="107236"/>
                  <a:pt x="479038" y="239519"/>
                </a:cubicBezTo>
                <a:cubicBezTo>
                  <a:pt x="479038" y="371802"/>
                  <a:pt x="371802" y="479038"/>
                  <a:pt x="239519" y="479038"/>
                </a:cubicBezTo>
                <a:cubicBezTo>
                  <a:pt x="107236" y="479038"/>
                  <a:pt x="0" y="371802"/>
                  <a:pt x="0" y="239519"/>
                </a:cubicBezTo>
                <a:close/>
                <a:moveTo>
                  <a:pt x="84162" y="239519"/>
                </a:moveTo>
                <a:cubicBezTo>
                  <a:pt x="84162" y="325320"/>
                  <a:pt x="153718" y="394876"/>
                  <a:pt x="239519" y="394876"/>
                </a:cubicBezTo>
                <a:cubicBezTo>
                  <a:pt x="325320" y="394876"/>
                  <a:pt x="394876" y="325320"/>
                  <a:pt x="394876" y="239519"/>
                </a:cubicBezTo>
                <a:cubicBezTo>
                  <a:pt x="394876" y="153718"/>
                  <a:pt x="325320" y="84162"/>
                  <a:pt x="239519" y="84162"/>
                </a:cubicBezTo>
                <a:cubicBezTo>
                  <a:pt x="153718" y="84162"/>
                  <a:pt x="84162" y="153718"/>
                  <a:pt x="84162" y="239519"/>
                </a:cubicBezTo>
                <a:close/>
              </a:path>
            </a:pathLst>
          </a:custGeom>
          <a:noFill/>
          <a:ln w="19050" cap="flat" cmpd="sng">
            <a:solidFill>
              <a:srgbClr val="F6BB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" name="文本框 8"/>
          <p:cNvSpPr txBox="1">
            <a:spLocks noChangeArrowheads="1"/>
          </p:cNvSpPr>
          <p:nvPr/>
        </p:nvSpPr>
        <p:spPr bwMode="auto">
          <a:xfrm>
            <a:off x="4806628" y="4037796"/>
            <a:ext cx="21066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 eaLnBrk="1" hangingPunct="1">
              <a:buFontTx/>
              <a:buNone/>
              <a:defRPr/>
            </a:pPr>
            <a:r>
              <a:rPr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项目组织架构</a:t>
            </a:r>
          </a:p>
        </p:txBody>
      </p:sp>
      <p:sp>
        <p:nvSpPr>
          <p:cNvPr id="20" name="同心圆 3"/>
          <p:cNvSpPr>
            <a:spLocks/>
          </p:cNvSpPr>
          <p:nvPr/>
        </p:nvSpPr>
        <p:spPr bwMode="auto">
          <a:xfrm>
            <a:off x="4230564" y="4037796"/>
            <a:ext cx="336550" cy="336550"/>
          </a:xfrm>
          <a:custGeom>
            <a:avLst/>
            <a:gdLst>
              <a:gd name="T0" fmla="*/ 0 w 479038"/>
              <a:gd name="T1" fmla="*/ 239519 h 479038"/>
              <a:gd name="T2" fmla="*/ 239519 w 479038"/>
              <a:gd name="T3" fmla="*/ 0 h 479038"/>
              <a:gd name="T4" fmla="*/ 479038 w 479038"/>
              <a:gd name="T5" fmla="*/ 239519 h 479038"/>
              <a:gd name="T6" fmla="*/ 239519 w 479038"/>
              <a:gd name="T7" fmla="*/ 479038 h 479038"/>
              <a:gd name="T8" fmla="*/ 0 w 479038"/>
              <a:gd name="T9" fmla="*/ 239519 h 479038"/>
              <a:gd name="T10" fmla="*/ 84162 w 479038"/>
              <a:gd name="T11" fmla="*/ 239519 h 479038"/>
              <a:gd name="T12" fmla="*/ 239519 w 479038"/>
              <a:gd name="T13" fmla="*/ 394876 h 479038"/>
              <a:gd name="T14" fmla="*/ 394876 w 479038"/>
              <a:gd name="T15" fmla="*/ 239519 h 479038"/>
              <a:gd name="T16" fmla="*/ 239519 w 479038"/>
              <a:gd name="T17" fmla="*/ 84162 h 479038"/>
              <a:gd name="T18" fmla="*/ 84162 w 479038"/>
              <a:gd name="T19" fmla="*/ 239519 h 479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9038" h="479038">
                <a:moveTo>
                  <a:pt x="0" y="239519"/>
                </a:moveTo>
                <a:cubicBezTo>
                  <a:pt x="0" y="107236"/>
                  <a:pt x="107236" y="0"/>
                  <a:pt x="239519" y="0"/>
                </a:cubicBezTo>
                <a:cubicBezTo>
                  <a:pt x="371802" y="0"/>
                  <a:pt x="479038" y="107236"/>
                  <a:pt x="479038" y="239519"/>
                </a:cubicBezTo>
                <a:cubicBezTo>
                  <a:pt x="479038" y="371802"/>
                  <a:pt x="371802" y="479038"/>
                  <a:pt x="239519" y="479038"/>
                </a:cubicBezTo>
                <a:cubicBezTo>
                  <a:pt x="107236" y="479038"/>
                  <a:pt x="0" y="371802"/>
                  <a:pt x="0" y="239519"/>
                </a:cubicBezTo>
                <a:close/>
                <a:moveTo>
                  <a:pt x="84162" y="239519"/>
                </a:moveTo>
                <a:cubicBezTo>
                  <a:pt x="84162" y="325320"/>
                  <a:pt x="153718" y="394876"/>
                  <a:pt x="239519" y="394876"/>
                </a:cubicBezTo>
                <a:cubicBezTo>
                  <a:pt x="325320" y="394876"/>
                  <a:pt x="394876" y="325320"/>
                  <a:pt x="394876" y="239519"/>
                </a:cubicBezTo>
                <a:cubicBezTo>
                  <a:pt x="394876" y="153718"/>
                  <a:pt x="325320" y="84162"/>
                  <a:pt x="239519" y="84162"/>
                </a:cubicBezTo>
                <a:cubicBezTo>
                  <a:pt x="153718" y="84162"/>
                  <a:pt x="84162" y="153718"/>
                  <a:pt x="84162" y="239519"/>
                </a:cubicBezTo>
                <a:close/>
              </a:path>
            </a:pathLst>
          </a:custGeom>
          <a:noFill/>
          <a:ln w="19050" cap="flat" cmpd="sng">
            <a:solidFill>
              <a:srgbClr val="2078E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5" name="矩形 25"/>
          <p:cNvSpPr/>
          <p:nvPr/>
        </p:nvSpPr>
        <p:spPr>
          <a:xfrm>
            <a:off x="580069" y="1256741"/>
            <a:ext cx="1512000" cy="61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4"/>
          <p:cNvSpPr/>
          <p:nvPr/>
        </p:nvSpPr>
        <p:spPr>
          <a:xfrm>
            <a:off x="987257" y="1362686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4806628" y="4973900"/>
            <a:ext cx="32403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9pPr>
          </a:lstStyle>
          <a:p>
            <a:pPr>
              <a:defRPr/>
            </a:pPr>
            <a:r>
              <a:rPr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项目风险点和对策</a:t>
            </a:r>
          </a:p>
        </p:txBody>
      </p:sp>
      <p:sp>
        <p:nvSpPr>
          <p:cNvPr id="13" name="同心圆 17"/>
          <p:cNvSpPr>
            <a:spLocks/>
          </p:cNvSpPr>
          <p:nvPr/>
        </p:nvSpPr>
        <p:spPr bwMode="auto">
          <a:xfrm>
            <a:off x="4230564" y="4973900"/>
            <a:ext cx="336550" cy="336550"/>
          </a:xfrm>
          <a:custGeom>
            <a:avLst/>
            <a:gdLst>
              <a:gd name="T0" fmla="*/ 0 w 479038"/>
              <a:gd name="T1" fmla="*/ 118222 h 479038"/>
              <a:gd name="T2" fmla="*/ 118222 w 479038"/>
              <a:gd name="T3" fmla="*/ 0 h 479038"/>
              <a:gd name="T4" fmla="*/ 236445 w 479038"/>
              <a:gd name="T5" fmla="*/ 118222 h 479038"/>
              <a:gd name="T6" fmla="*/ 118222 w 479038"/>
              <a:gd name="T7" fmla="*/ 236445 h 479038"/>
              <a:gd name="T8" fmla="*/ 0 w 479038"/>
              <a:gd name="T9" fmla="*/ 118222 h 479038"/>
              <a:gd name="T10" fmla="*/ 41541 w 479038"/>
              <a:gd name="T11" fmla="*/ 118222 h 479038"/>
              <a:gd name="T12" fmla="*/ 118222 w 479038"/>
              <a:gd name="T13" fmla="*/ 194904 h 479038"/>
              <a:gd name="T14" fmla="*/ 194904 w 479038"/>
              <a:gd name="T15" fmla="*/ 118222 h 479038"/>
              <a:gd name="T16" fmla="*/ 118222 w 479038"/>
              <a:gd name="T17" fmla="*/ 41541 h 479038"/>
              <a:gd name="T18" fmla="*/ 41541 w 479038"/>
              <a:gd name="T19" fmla="*/ 118222 h 4790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79038" h="479038">
                <a:moveTo>
                  <a:pt x="0" y="239519"/>
                </a:moveTo>
                <a:cubicBezTo>
                  <a:pt x="0" y="107236"/>
                  <a:pt x="107236" y="0"/>
                  <a:pt x="239519" y="0"/>
                </a:cubicBezTo>
                <a:cubicBezTo>
                  <a:pt x="371802" y="0"/>
                  <a:pt x="479038" y="107236"/>
                  <a:pt x="479038" y="239519"/>
                </a:cubicBezTo>
                <a:cubicBezTo>
                  <a:pt x="479038" y="371802"/>
                  <a:pt x="371802" y="479038"/>
                  <a:pt x="239519" y="479038"/>
                </a:cubicBezTo>
                <a:cubicBezTo>
                  <a:pt x="107236" y="479038"/>
                  <a:pt x="0" y="371802"/>
                  <a:pt x="0" y="239519"/>
                </a:cubicBezTo>
                <a:close/>
                <a:moveTo>
                  <a:pt x="84162" y="239519"/>
                </a:moveTo>
                <a:cubicBezTo>
                  <a:pt x="84162" y="325320"/>
                  <a:pt x="153718" y="394876"/>
                  <a:pt x="239519" y="394876"/>
                </a:cubicBezTo>
                <a:cubicBezTo>
                  <a:pt x="325320" y="394876"/>
                  <a:pt x="394876" y="325320"/>
                  <a:pt x="394876" y="239519"/>
                </a:cubicBezTo>
                <a:cubicBezTo>
                  <a:pt x="394876" y="153718"/>
                  <a:pt x="325320" y="84162"/>
                  <a:pt x="239519" y="84162"/>
                </a:cubicBezTo>
                <a:cubicBezTo>
                  <a:pt x="153718" y="84162"/>
                  <a:pt x="84162" y="153718"/>
                  <a:pt x="84162" y="239519"/>
                </a:cubicBezTo>
                <a:close/>
              </a:path>
            </a:pathLst>
          </a:custGeom>
          <a:noFill/>
          <a:ln w="19050" cap="flat" cmpd="sng">
            <a:solidFill>
              <a:srgbClr val="F6BB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文本框 14"/>
          <p:cNvSpPr txBox="1">
            <a:spLocks noChangeArrowheads="1"/>
          </p:cNvSpPr>
          <p:nvPr/>
        </p:nvSpPr>
        <p:spPr bwMode="auto">
          <a:xfrm>
            <a:off x="4806628" y="5837996"/>
            <a:ext cx="32403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</a:defRPr>
            </a:lvl9pPr>
          </a:lstStyle>
          <a:p>
            <a:pPr>
              <a:defRPr/>
            </a:pPr>
            <a:r>
              <a:rPr lang="zh-CN" altLang="en-US" sz="2000" dirty="0">
                <a:solidFill>
                  <a:srgbClr val="656565"/>
                </a:solidFill>
                <a:latin typeface="微软雅黑" charset="0"/>
                <a:ea typeface="微软雅黑" charset="0"/>
                <a:cs typeface="微软雅黑" charset="0"/>
              </a:rPr>
              <a:t>项目沟通机制</a:t>
            </a:r>
          </a:p>
        </p:txBody>
      </p:sp>
      <p:sp>
        <p:nvSpPr>
          <p:cNvPr id="21" name="同心圆 3"/>
          <p:cNvSpPr>
            <a:spLocks/>
          </p:cNvSpPr>
          <p:nvPr/>
        </p:nvSpPr>
        <p:spPr bwMode="auto">
          <a:xfrm>
            <a:off x="4230564" y="2165588"/>
            <a:ext cx="336550" cy="336550"/>
          </a:xfrm>
          <a:custGeom>
            <a:avLst/>
            <a:gdLst>
              <a:gd name="T0" fmla="*/ 0 w 479038"/>
              <a:gd name="T1" fmla="*/ 118222 h 479038"/>
              <a:gd name="T2" fmla="*/ 118222 w 479038"/>
              <a:gd name="T3" fmla="*/ 0 h 479038"/>
              <a:gd name="T4" fmla="*/ 236445 w 479038"/>
              <a:gd name="T5" fmla="*/ 118222 h 479038"/>
              <a:gd name="T6" fmla="*/ 118222 w 479038"/>
              <a:gd name="T7" fmla="*/ 236445 h 479038"/>
              <a:gd name="T8" fmla="*/ 0 w 479038"/>
              <a:gd name="T9" fmla="*/ 118222 h 479038"/>
              <a:gd name="T10" fmla="*/ 41541 w 479038"/>
              <a:gd name="T11" fmla="*/ 118222 h 479038"/>
              <a:gd name="T12" fmla="*/ 118222 w 479038"/>
              <a:gd name="T13" fmla="*/ 194904 h 479038"/>
              <a:gd name="T14" fmla="*/ 194904 w 479038"/>
              <a:gd name="T15" fmla="*/ 118222 h 479038"/>
              <a:gd name="T16" fmla="*/ 118222 w 479038"/>
              <a:gd name="T17" fmla="*/ 41541 h 479038"/>
              <a:gd name="T18" fmla="*/ 41541 w 479038"/>
              <a:gd name="T19" fmla="*/ 118222 h 4790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79038" h="479038">
                <a:moveTo>
                  <a:pt x="0" y="239519"/>
                </a:moveTo>
                <a:cubicBezTo>
                  <a:pt x="0" y="107236"/>
                  <a:pt x="107236" y="0"/>
                  <a:pt x="239519" y="0"/>
                </a:cubicBezTo>
                <a:cubicBezTo>
                  <a:pt x="371802" y="0"/>
                  <a:pt x="479038" y="107236"/>
                  <a:pt x="479038" y="239519"/>
                </a:cubicBezTo>
                <a:cubicBezTo>
                  <a:pt x="479038" y="371802"/>
                  <a:pt x="371802" y="479038"/>
                  <a:pt x="239519" y="479038"/>
                </a:cubicBezTo>
                <a:cubicBezTo>
                  <a:pt x="107236" y="479038"/>
                  <a:pt x="0" y="371802"/>
                  <a:pt x="0" y="239519"/>
                </a:cubicBezTo>
                <a:close/>
                <a:moveTo>
                  <a:pt x="84162" y="239519"/>
                </a:moveTo>
                <a:cubicBezTo>
                  <a:pt x="84162" y="325320"/>
                  <a:pt x="153718" y="394876"/>
                  <a:pt x="239519" y="394876"/>
                </a:cubicBezTo>
                <a:cubicBezTo>
                  <a:pt x="325320" y="394876"/>
                  <a:pt x="394876" y="325320"/>
                  <a:pt x="394876" y="239519"/>
                </a:cubicBezTo>
                <a:cubicBezTo>
                  <a:pt x="394876" y="153718"/>
                  <a:pt x="325320" y="84162"/>
                  <a:pt x="239519" y="84162"/>
                </a:cubicBezTo>
                <a:cubicBezTo>
                  <a:pt x="153718" y="84162"/>
                  <a:pt x="84162" y="153718"/>
                  <a:pt x="84162" y="239519"/>
                </a:cubicBezTo>
                <a:close/>
              </a:path>
            </a:pathLst>
          </a:custGeom>
          <a:noFill/>
          <a:ln w="19050" cap="flat" cmpd="sng">
            <a:solidFill>
              <a:srgbClr val="2078E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350337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lum contrast="36000"/>
          </a:blip>
          <a:srcRect/>
          <a:stretch>
            <a:fillRect/>
          </a:stretch>
        </p:blipFill>
        <p:spPr bwMode="auto">
          <a:xfrm>
            <a:off x="-20638" y="-28575"/>
            <a:ext cx="12233276" cy="696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1811307" y="2006734"/>
            <a:ext cx="8572560" cy="2143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en-US" sz="5600" dirty="0">
                <a:latin typeface="微软雅黑" pitchFamily="34" charset="-122"/>
                <a:ea typeface="微软雅黑" pitchFamily="34" charset="-122"/>
              </a:rPr>
              <a:t>项目背景</a:t>
            </a:r>
            <a:endParaRPr lang="zh-CN" altLang="en-US" sz="5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8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769185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矩形 25"/>
          <p:cNvSpPr/>
          <p:nvPr/>
        </p:nvSpPr>
        <p:spPr>
          <a:xfrm>
            <a:off x="580069" y="1256741"/>
            <a:ext cx="1512000" cy="61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764" name="矩形 24"/>
          <p:cNvSpPr/>
          <p:nvPr/>
        </p:nvSpPr>
        <p:spPr>
          <a:xfrm>
            <a:off x="1001033" y="1362686"/>
            <a:ext cx="670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Info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765" name="TextBox 11"/>
          <p:cNvSpPr txBox="1"/>
          <p:nvPr/>
        </p:nvSpPr>
        <p:spPr>
          <a:xfrm>
            <a:off x="335447" y="152331"/>
            <a:ext cx="8858484" cy="584800"/>
          </a:xfrm>
          <a:prstGeom prst="rect">
            <a:avLst/>
          </a:prstGeom>
          <a:noFill/>
        </p:spPr>
        <p:txBody>
          <a:bodyPr wrap="square" lIns="121944" tIns="60972" rIns="121944" bIns="60972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项目背景</a:t>
            </a:r>
          </a:p>
        </p:txBody>
      </p:sp>
      <p:sp>
        <p:nvSpPr>
          <p:cNvPr id="6" name="矩形 1"/>
          <p:cNvSpPr/>
          <p:nvPr/>
        </p:nvSpPr>
        <p:spPr>
          <a:xfrm>
            <a:off x="2281163" y="1269554"/>
            <a:ext cx="8136904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004193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矩形 25"/>
          <p:cNvSpPr/>
          <p:nvPr/>
        </p:nvSpPr>
        <p:spPr>
          <a:xfrm>
            <a:off x="580069" y="1256741"/>
            <a:ext cx="1512000" cy="61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764" name="矩形 24"/>
          <p:cNvSpPr/>
          <p:nvPr/>
        </p:nvSpPr>
        <p:spPr>
          <a:xfrm>
            <a:off x="1001033" y="1362686"/>
            <a:ext cx="670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Info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765" name="TextBox 11"/>
          <p:cNvSpPr txBox="1"/>
          <p:nvPr/>
        </p:nvSpPr>
        <p:spPr>
          <a:xfrm>
            <a:off x="335447" y="152331"/>
            <a:ext cx="8858484" cy="584800"/>
          </a:xfrm>
          <a:prstGeom prst="rect">
            <a:avLst/>
          </a:prstGeom>
          <a:noFill/>
        </p:spPr>
        <p:txBody>
          <a:bodyPr wrap="square" lIns="121944" tIns="60972" rIns="121944" bIns="60972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项目目标</a:t>
            </a:r>
          </a:p>
        </p:txBody>
      </p:sp>
      <p:sp>
        <p:nvSpPr>
          <p:cNvPr id="6" name="矩形 1"/>
          <p:cNvSpPr/>
          <p:nvPr/>
        </p:nvSpPr>
        <p:spPr>
          <a:xfrm>
            <a:off x="2281163" y="1269554"/>
            <a:ext cx="8136904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35495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矩形 25"/>
          <p:cNvSpPr/>
          <p:nvPr/>
        </p:nvSpPr>
        <p:spPr>
          <a:xfrm>
            <a:off x="580069" y="1256741"/>
            <a:ext cx="1512000" cy="61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764" name="矩形 24"/>
          <p:cNvSpPr/>
          <p:nvPr/>
        </p:nvSpPr>
        <p:spPr>
          <a:xfrm>
            <a:off x="1001033" y="1362686"/>
            <a:ext cx="670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Info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765" name="TextBox 11"/>
          <p:cNvSpPr txBox="1"/>
          <p:nvPr/>
        </p:nvSpPr>
        <p:spPr>
          <a:xfrm>
            <a:off x="335447" y="152331"/>
            <a:ext cx="8858484" cy="584800"/>
          </a:xfrm>
          <a:prstGeom prst="rect">
            <a:avLst/>
          </a:prstGeom>
          <a:noFill/>
        </p:spPr>
        <p:txBody>
          <a:bodyPr wrap="square" lIns="121944" tIns="60972" rIns="121944" bIns="60972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项目范围</a:t>
            </a:r>
          </a:p>
        </p:txBody>
      </p:sp>
      <p:sp>
        <p:nvSpPr>
          <p:cNvPr id="6" name="矩形 1"/>
          <p:cNvSpPr/>
          <p:nvPr/>
        </p:nvSpPr>
        <p:spPr>
          <a:xfrm>
            <a:off x="2281163" y="1269554"/>
            <a:ext cx="8136904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从业务功能范围和系统功能两个方面描述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35495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lum contrast="36000"/>
          </a:blip>
          <a:srcRect/>
          <a:stretch>
            <a:fillRect/>
          </a:stretch>
        </p:blipFill>
        <p:spPr bwMode="auto">
          <a:xfrm>
            <a:off x="-20638" y="-28575"/>
            <a:ext cx="12233276" cy="696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1811307" y="2006734"/>
            <a:ext cx="8572560" cy="2143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en-US" sz="5600" dirty="0">
                <a:latin typeface="微软雅黑" pitchFamily="34" charset="-122"/>
                <a:ea typeface="微软雅黑" pitchFamily="34" charset="-122"/>
              </a:rPr>
              <a:t>项目总体计划</a:t>
            </a:r>
            <a:endParaRPr lang="zh-CN" altLang="en-US" sz="5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8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420973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矩形 25"/>
          <p:cNvSpPr/>
          <p:nvPr/>
        </p:nvSpPr>
        <p:spPr>
          <a:xfrm>
            <a:off x="580069" y="1256741"/>
            <a:ext cx="1512000" cy="61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8764" name="矩形 24"/>
          <p:cNvSpPr/>
          <p:nvPr/>
        </p:nvSpPr>
        <p:spPr>
          <a:xfrm>
            <a:off x="1001033" y="1362686"/>
            <a:ext cx="670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Info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8765" name="TextBox 11"/>
          <p:cNvSpPr txBox="1"/>
          <p:nvPr/>
        </p:nvSpPr>
        <p:spPr>
          <a:xfrm>
            <a:off x="335447" y="152331"/>
            <a:ext cx="8858484" cy="584800"/>
          </a:xfrm>
          <a:prstGeom prst="rect">
            <a:avLst/>
          </a:prstGeom>
          <a:noFill/>
        </p:spPr>
        <p:txBody>
          <a:bodyPr wrap="square" lIns="121944" tIns="60972" rIns="121944" bIns="60972" rtlCol="0">
            <a:spAutoFit/>
          </a:bodyPr>
          <a:lstStyle/>
          <a:p>
            <a:r>
              <a:rPr lang="zh-CN" altLang="en-US" sz="3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项目总体计划</a:t>
            </a: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868896"/>
              </p:ext>
            </p:extLst>
          </p:nvPr>
        </p:nvGraphicFramePr>
        <p:xfrm>
          <a:off x="408955" y="4581922"/>
          <a:ext cx="11472862" cy="262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工作表" r:id="rId4" imgW="9105900" imgH="1257300" progId="Excel.Sheet.12">
                  <p:embed/>
                </p:oleObj>
              </mc:Choice>
              <mc:Fallback>
                <p:oleObj name="工作表" r:id="rId4" imgW="9105900" imgH="1257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8955" y="4581922"/>
                        <a:ext cx="11472862" cy="2620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1"/>
          <p:cNvSpPr/>
          <p:nvPr/>
        </p:nvSpPr>
        <p:spPr>
          <a:xfrm>
            <a:off x="2281163" y="1269554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  <a:p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294959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lum contrast="36000"/>
          </a:blip>
          <a:srcRect/>
          <a:stretch>
            <a:fillRect/>
          </a:stretch>
        </p:blipFill>
        <p:spPr bwMode="auto">
          <a:xfrm>
            <a:off x="-20638" y="-28575"/>
            <a:ext cx="12233276" cy="696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1811307" y="2006734"/>
            <a:ext cx="8572560" cy="2143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en-US" sz="5600" dirty="0">
                <a:latin typeface="微软雅黑" pitchFamily="34" charset="-122"/>
                <a:ea typeface="微软雅黑" pitchFamily="34" charset="-122"/>
              </a:rPr>
              <a:t>项目的组织结构</a:t>
            </a:r>
            <a:endParaRPr lang="zh-CN" altLang="en-US" sz="5600" dirty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8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733826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solidFill>
            <a:srgbClr val="00B0F0"/>
          </a:solidFill>
          <a:prstDash val="lgDash"/>
          <a:miter lim="800000"/>
        </a:ln>
      </a:spPr>
      <a:bodyPr wrap="square">
        <a:spAutoFit/>
      </a:bodyPr>
      <a:lstStyle>
        <a:defPPr eaLnBrk="1" hangingPunct="1">
          <a:defRPr sz="2800" b="1" dirty="0">
            <a:solidFill>
              <a:srgbClr val="00B0F0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5693</TotalTime>
  <Words>57</Words>
  <Application>Microsoft Macintosh PowerPoint</Application>
  <PresentationFormat>自定义</PresentationFormat>
  <Paragraphs>69</Paragraphs>
  <Slides>10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微软雅黑</vt:lpstr>
      <vt:lpstr>Arial</vt:lpstr>
      <vt:lpstr>Calibri</vt:lpstr>
      <vt:lpstr>Office 主题</vt:lpstr>
      <vt:lpstr>工作表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迅联数字化生态解决模式</dc:title>
  <dc:creator>sunyiwen</dc:creator>
  <cp:lastModifiedBy>AM6241</cp:lastModifiedBy>
  <cp:revision>1619</cp:revision>
  <dcterms:created xsi:type="dcterms:W3CDTF">2014-10-10T10:55:00Z</dcterms:created>
  <dcterms:modified xsi:type="dcterms:W3CDTF">2020-03-30T04:03:19Z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